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"/>
  </p:notesMasterIdLst>
  <p:sldIdLst>
    <p:sldId id="256" r:id="rId2"/>
  </p:sldIdLst>
  <p:sldSz cx="6480175" cy="952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2579"/>
    <p:restoredTop sz="90000"/>
  </p:normalViewPr>
  <p:slideViewPr>
    <p:cSldViewPr snapToGrid="0">
      <p:cViewPr varScale="1">
        <p:scale>
          <a:sx n="69" d="100"/>
          <a:sy n="69" d="100"/>
        </p:scale>
        <p:origin x="1290" y="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BC0E2D79-4ED2-414A-934D-CEC48C6CD462}" type="datetime1">
              <a:rPr lang="ko-KR" altLang="en-US"/>
              <a:pPr lvl="0">
                <a:defRPr/>
              </a:pPr>
              <a:t>2023-08-22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379663" y="1143000"/>
            <a:ext cx="2098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F4B47C61-E56C-4996-9247-813E28C855E8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F4B47C61-E56C-4996-9247-813E28C855E8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558838"/>
            <a:ext cx="5508149" cy="331611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5002831"/>
            <a:ext cx="4860131" cy="2299669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FA29-9E68-4A12-B2ED-72DDF4D968A7}" type="datetimeFigureOut">
              <a:rPr lang="ko-KR" altLang="en-US" smtClean="0"/>
              <a:t>2023-08-22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E1B5-47CA-4E88-B26A-AE68DD013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203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FA29-9E68-4A12-B2ED-72DDF4D968A7}" type="datetimeFigureOut">
              <a:rPr lang="ko-KR" altLang="en-US" smtClean="0"/>
              <a:t>2023-08-22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E1B5-47CA-4E88-B26A-AE68DD013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03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507118"/>
            <a:ext cx="1397288" cy="807199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507118"/>
            <a:ext cx="4110861" cy="807199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FA29-9E68-4A12-B2ED-72DDF4D968A7}" type="datetimeFigureOut">
              <a:rPr lang="ko-KR" altLang="en-US" smtClean="0"/>
              <a:t>2023-08-22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E1B5-47CA-4E88-B26A-AE68DD013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211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FA29-9E68-4A12-B2ED-72DDF4D968A7}" type="datetimeFigureOut">
              <a:rPr lang="ko-KR" altLang="en-US" smtClean="0"/>
              <a:t>2023-08-22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E1B5-47CA-4E88-B26A-AE68DD013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94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2374638"/>
            <a:ext cx="5589151" cy="3962135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6374256"/>
            <a:ext cx="5589151" cy="2083593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FA29-9E68-4A12-B2ED-72DDF4D968A7}" type="datetimeFigureOut">
              <a:rPr lang="ko-KR" altLang="en-US" smtClean="0"/>
              <a:t>2023-08-22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E1B5-47CA-4E88-B26A-AE68DD013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851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2535590"/>
            <a:ext cx="2754074" cy="6043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2535590"/>
            <a:ext cx="2754074" cy="6043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FA29-9E68-4A12-B2ED-72DDF4D968A7}" type="datetimeFigureOut">
              <a:rPr lang="ko-KR" altLang="en-US" smtClean="0"/>
              <a:t>2023-08-22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E1B5-47CA-4E88-B26A-AE68DD013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970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507120"/>
            <a:ext cx="5589151" cy="184106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2334949"/>
            <a:ext cx="2741417" cy="1144322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3479271"/>
            <a:ext cx="2741417" cy="51174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2334949"/>
            <a:ext cx="2754918" cy="1144322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3479271"/>
            <a:ext cx="2754918" cy="51174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FA29-9E68-4A12-B2ED-72DDF4D968A7}" type="datetimeFigureOut">
              <a:rPr lang="ko-KR" altLang="en-US" smtClean="0"/>
              <a:t>2023-08-22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E1B5-47CA-4E88-B26A-AE68DD013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04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FA29-9E68-4A12-B2ED-72DDF4D968A7}" type="datetimeFigureOut">
              <a:rPr lang="ko-KR" altLang="en-US" smtClean="0"/>
              <a:t>2023-08-22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E1B5-47CA-4E88-B26A-AE68DD013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88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FA29-9E68-4A12-B2ED-72DDF4D968A7}" type="datetimeFigureOut">
              <a:rPr lang="ko-KR" altLang="en-US" smtClean="0"/>
              <a:t>2023-08-22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E1B5-47CA-4E88-B26A-AE68DD013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28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635000"/>
            <a:ext cx="2090025" cy="2222500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1371426"/>
            <a:ext cx="3280589" cy="67689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857500"/>
            <a:ext cx="2090025" cy="5293872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FA29-9E68-4A12-B2ED-72DDF4D968A7}" type="datetimeFigureOut">
              <a:rPr lang="ko-KR" altLang="en-US" smtClean="0"/>
              <a:t>2023-08-22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E1B5-47CA-4E88-B26A-AE68DD013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6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635000"/>
            <a:ext cx="2090025" cy="2222500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1371426"/>
            <a:ext cx="3280589" cy="67689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857500"/>
            <a:ext cx="2090025" cy="5293872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FA29-9E68-4A12-B2ED-72DDF4D968A7}" type="datetimeFigureOut">
              <a:rPr lang="ko-KR" altLang="en-US" smtClean="0"/>
              <a:t>2023-08-22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E1B5-47CA-4E88-B26A-AE68DD013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900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507120"/>
            <a:ext cx="5589151" cy="1841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2535590"/>
            <a:ext cx="5589151" cy="604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8828266"/>
            <a:ext cx="1458039" cy="507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FA29-9E68-4A12-B2ED-72DDF4D968A7}" type="datetimeFigureOut">
              <a:rPr lang="ko-KR" altLang="en-US" smtClean="0"/>
              <a:t>2023-08-22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8828266"/>
            <a:ext cx="2187059" cy="507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8828266"/>
            <a:ext cx="1458039" cy="507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8E1B5-47CA-4E88-B26A-AE68DD013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57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48035" rtl="0" eaLnBrk="1" latinLnBrk="1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1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1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1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1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1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1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1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1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1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1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1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1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1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1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1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1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1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1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텍스트이(가) 표시된 사진  자동 생성된 설명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30162" y="88015"/>
            <a:ext cx="1486205" cy="32444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4593877" y="166019"/>
            <a:ext cx="1753267" cy="133017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-350838" y="476923"/>
            <a:ext cx="7181850" cy="1228451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schemeClr val="bg1"/>
                </a:solidFill>
                <a:latin typeface="나눔스퀘어_ac ExtraBold"/>
                <a:ea typeface="나눔스퀘어 ExtraBold"/>
              </a:rPr>
              <a:t>「원자력생태계 지원사업 퇴직자 </a:t>
            </a:r>
            <a:r>
              <a:rPr lang="en-US" altLang="ko-KR" sz="1400" dirty="0">
                <a:solidFill>
                  <a:schemeClr val="bg1"/>
                </a:solidFill>
                <a:latin typeface="나눔스퀘어_ac ExtraBold"/>
                <a:ea typeface="나눔스퀘어 ExtraBold"/>
              </a:rPr>
              <a:t>· </a:t>
            </a:r>
            <a:r>
              <a:rPr lang="ko-KR" altLang="en-US" sz="1400" dirty="0">
                <a:solidFill>
                  <a:schemeClr val="bg1"/>
                </a:solidFill>
                <a:latin typeface="나눔스퀘어_ac ExtraBold"/>
                <a:ea typeface="나눔스퀘어 ExtraBold"/>
              </a:rPr>
              <a:t>재직자 역량강화 무료교육」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2700" b="0" spc="-150" dirty="0">
                <a:solidFill>
                  <a:schemeClr val="bg1"/>
                </a:solidFill>
                <a:latin typeface="나눔스퀘어_ac ExtraBold"/>
                <a:ea typeface="나눔스퀘어 ExtraBold"/>
              </a:rPr>
              <a:t>원전해체 기본과정 </a:t>
            </a:r>
            <a:r>
              <a:rPr lang="en-US" altLang="ko-KR" sz="2700" b="0" spc="-150" dirty="0">
                <a:solidFill>
                  <a:schemeClr val="bg1"/>
                </a:solidFill>
                <a:latin typeface="나눔스퀘어_ac ExtraBold"/>
                <a:ea typeface="나눔스퀘어 ExtraBold"/>
              </a:rPr>
              <a:t>(2</a:t>
            </a:r>
            <a:r>
              <a:rPr lang="ko-KR" altLang="en-US" sz="2700" b="0" spc="-150" dirty="0">
                <a:solidFill>
                  <a:schemeClr val="bg1"/>
                </a:solidFill>
                <a:latin typeface="나눔스퀘어_ac ExtraBold"/>
                <a:ea typeface="나눔스퀘어 ExtraBold"/>
              </a:rPr>
              <a:t>차</a:t>
            </a:r>
            <a:r>
              <a:rPr lang="en-US" altLang="ko-KR" sz="2700" b="0" spc="-150" dirty="0">
                <a:solidFill>
                  <a:schemeClr val="bg1"/>
                </a:solidFill>
                <a:latin typeface="나눔스퀘어_ac ExtraBold"/>
                <a:ea typeface="나눔스퀘어 ExtraBold"/>
              </a:rPr>
              <a:t>)</a:t>
            </a:r>
            <a:r>
              <a:rPr lang="ko-KR" altLang="en-US" sz="2700" b="0" spc="-150" dirty="0">
                <a:solidFill>
                  <a:schemeClr val="bg1"/>
                </a:solidFill>
                <a:latin typeface="나눔스퀘어_ac ExtraBold"/>
                <a:ea typeface="나눔스퀘어 ExtraBold"/>
              </a:rPr>
              <a:t> 교육생 모집</a:t>
            </a:r>
          </a:p>
        </p:txBody>
      </p:sp>
      <p:sp>
        <p:nvSpPr>
          <p:cNvPr id="8" name="사각형: 둥근 모서리 7"/>
          <p:cNvSpPr/>
          <p:nvPr/>
        </p:nvSpPr>
        <p:spPr>
          <a:xfrm>
            <a:off x="135364" y="3320929"/>
            <a:ext cx="875290" cy="402401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50" b="1">
                <a:latin typeface="+mn-ea"/>
                <a:cs typeface="KoPubWorld돋움체 Medium"/>
              </a:rPr>
              <a:t>교육대상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5409" y="3278802"/>
            <a:ext cx="5208486" cy="1032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ko-KR" sz="1250" b="1" dirty="0">
                <a:latin typeface="+mn-ea"/>
                <a:cs typeface="KoPubWorld돋움체 Medium"/>
              </a:rPr>
              <a:t>30</a:t>
            </a:r>
            <a:r>
              <a:rPr lang="ko-KR" altLang="en-US" sz="1250" b="1" dirty="0">
                <a:latin typeface="+mn-ea"/>
                <a:cs typeface="KoPubWorld돋움체 Medium"/>
              </a:rPr>
              <a:t>명 </a:t>
            </a:r>
            <a:r>
              <a:rPr lang="en-US" altLang="ko-KR" sz="1250" b="1" dirty="0">
                <a:latin typeface="+mn-ea"/>
                <a:cs typeface="KoPubWorld돋움체 Medium"/>
              </a:rPr>
              <a:t>(</a:t>
            </a:r>
            <a:r>
              <a:rPr lang="ko-KR" altLang="en-US" sz="1250" b="1" dirty="0">
                <a:latin typeface="+mn-ea"/>
                <a:cs typeface="KoPubWorld돋움체 Medium"/>
              </a:rPr>
              <a:t>선착순 모집</a:t>
            </a:r>
            <a:r>
              <a:rPr lang="en-US" altLang="ko-KR" sz="1250" b="1" dirty="0">
                <a:latin typeface="+mn-ea"/>
                <a:cs typeface="KoPubWorld돋움체 Medium"/>
              </a:rPr>
              <a:t>)</a:t>
            </a:r>
          </a:p>
          <a:p>
            <a:pPr>
              <a:lnSpc>
                <a:spcPct val="120000"/>
              </a:lnSpc>
              <a:defRPr/>
            </a:pPr>
            <a:endParaRPr lang="en-US" altLang="ko-KR" sz="300" b="1" dirty="0">
              <a:latin typeface="+mn-ea"/>
              <a:cs typeface="KoPubWorld돋움체 Medium"/>
            </a:endParaRPr>
          </a:p>
          <a:p>
            <a:pPr marL="175125" indent="-175125">
              <a:lnSpc>
                <a:spcPct val="120000"/>
              </a:lnSpc>
              <a:buFont typeface="Arial"/>
              <a:buChar char="•"/>
              <a:defRPr/>
            </a:pPr>
            <a:r>
              <a:rPr lang="ko-KR" altLang="en-US" sz="900" dirty="0">
                <a:latin typeface="+mn-ea"/>
                <a:cs typeface="KoPubWorld돋움체 Medium"/>
              </a:rPr>
              <a:t>원자력분야 등 유관분야 매출 보유기업</a:t>
            </a:r>
            <a:r>
              <a:rPr lang="en-US" altLang="ko-KR" sz="900" dirty="0">
                <a:latin typeface="+mn-ea"/>
                <a:cs typeface="KoPubWorld돋움체 Medium"/>
              </a:rPr>
              <a:t>, </a:t>
            </a:r>
            <a:r>
              <a:rPr lang="ko-KR" altLang="en-US" sz="900" dirty="0">
                <a:latin typeface="+mn-ea"/>
                <a:cs typeface="KoPubWorld돋움체 Medium"/>
              </a:rPr>
              <a:t>원자력발전사업자</a:t>
            </a:r>
            <a:r>
              <a:rPr lang="en-US" altLang="ko-KR" sz="900" dirty="0">
                <a:latin typeface="+mn-ea"/>
                <a:cs typeface="KoPubWorld돋움체 Medium"/>
              </a:rPr>
              <a:t>, </a:t>
            </a:r>
            <a:r>
              <a:rPr lang="ko-KR" altLang="en-US" sz="900" dirty="0">
                <a:latin typeface="+mn-ea"/>
                <a:cs typeface="KoPubWorld돋움체 Medium"/>
              </a:rPr>
              <a:t>주요 기업 공급자 등록 중소</a:t>
            </a:r>
            <a:r>
              <a:rPr lang="en-US" altLang="ko-KR" sz="900" dirty="0">
                <a:latin typeface="+mn-ea"/>
                <a:cs typeface="KoPubWorld돋움체 Medium"/>
              </a:rPr>
              <a:t>·</a:t>
            </a:r>
            <a:r>
              <a:rPr lang="ko-KR" altLang="en-US" sz="900" dirty="0">
                <a:latin typeface="+mn-ea"/>
                <a:cs typeface="KoPubWorld돋움체 Medium"/>
              </a:rPr>
              <a:t>중견기업</a:t>
            </a:r>
            <a:r>
              <a:rPr lang="en-US" altLang="ko-KR" sz="900" dirty="0">
                <a:latin typeface="+mn-ea"/>
                <a:cs typeface="KoPubWorld돋움체 Medium"/>
              </a:rPr>
              <a:t>, </a:t>
            </a:r>
            <a:r>
              <a:rPr lang="ko-KR" altLang="en-US" sz="900" dirty="0">
                <a:latin typeface="+mn-ea"/>
                <a:cs typeface="KoPubWorld돋움체 Medium"/>
              </a:rPr>
              <a:t>원자력 분야 기술 이용기업에서 </a:t>
            </a:r>
            <a:r>
              <a:rPr lang="en-US" altLang="ko-KR" sz="900" dirty="0">
                <a:latin typeface="+mn-ea"/>
                <a:cs typeface="KoPubWorld돋움체 Medium"/>
              </a:rPr>
              <a:t>2</a:t>
            </a:r>
            <a:r>
              <a:rPr lang="ko-KR" altLang="en-US" sz="900" dirty="0">
                <a:latin typeface="+mn-ea"/>
                <a:cs typeface="KoPubWorld돋움체 Medium"/>
              </a:rPr>
              <a:t>년 이상 재직한 자 </a:t>
            </a:r>
            <a:r>
              <a:rPr lang="en-US" altLang="ko-KR" sz="900" dirty="0">
                <a:latin typeface="+mn-ea"/>
                <a:cs typeface="KoPubWorld돋움체 Medium"/>
              </a:rPr>
              <a:t>(</a:t>
            </a:r>
            <a:r>
              <a:rPr lang="ko-KR" altLang="en-US" sz="900" dirty="0">
                <a:latin typeface="+mn-ea"/>
                <a:cs typeface="KoPubWorld돋움체 Medium"/>
              </a:rPr>
              <a:t>또는 </a:t>
            </a:r>
            <a:r>
              <a:rPr lang="en-US" altLang="ko-KR" sz="900" dirty="0">
                <a:latin typeface="+mn-ea"/>
                <a:cs typeface="KoPubWorld돋움체 Medium"/>
              </a:rPr>
              <a:t>2</a:t>
            </a:r>
            <a:r>
              <a:rPr lang="ko-KR" altLang="en-US" sz="900" dirty="0">
                <a:latin typeface="+mn-ea"/>
                <a:cs typeface="KoPubWorld돋움체 Medium"/>
              </a:rPr>
              <a:t>년 이상 재직 후 퇴직한 자</a:t>
            </a:r>
            <a:r>
              <a:rPr lang="en-US" altLang="ko-KR" sz="900" dirty="0">
                <a:latin typeface="+mn-ea"/>
                <a:cs typeface="KoPubWorld돋움체 Medium"/>
              </a:rPr>
              <a:t>)</a:t>
            </a:r>
          </a:p>
          <a:p>
            <a:pPr marL="175125" indent="-175125">
              <a:lnSpc>
                <a:spcPct val="120000"/>
              </a:lnSpc>
              <a:buFont typeface="Arial"/>
              <a:buChar char="•"/>
              <a:defRPr/>
            </a:pPr>
            <a:r>
              <a:rPr lang="ko-KR" altLang="en-US" sz="900" dirty="0">
                <a:latin typeface="+mn-ea"/>
                <a:cs typeface="KoPubWorld돋움체 Medium"/>
              </a:rPr>
              <a:t>신청기간 마감된 이후</a:t>
            </a:r>
            <a:r>
              <a:rPr lang="en-US" altLang="ko-KR" sz="900" dirty="0">
                <a:latin typeface="+mn-ea"/>
                <a:cs typeface="KoPubWorld돋움체 Medium"/>
              </a:rPr>
              <a:t>,</a:t>
            </a:r>
            <a:r>
              <a:rPr lang="ko-KR" altLang="en-US" sz="900" dirty="0">
                <a:latin typeface="+mn-ea"/>
                <a:cs typeface="KoPubWorld돋움체 Medium"/>
              </a:rPr>
              <a:t> 교육</a:t>
            </a:r>
            <a:r>
              <a:rPr lang="en-US" altLang="ko-KR" sz="900" dirty="0">
                <a:latin typeface="+mn-ea"/>
                <a:cs typeface="KoPubWorld돋움체 Medium"/>
              </a:rPr>
              <a:t> </a:t>
            </a:r>
            <a:r>
              <a:rPr lang="ko-KR" altLang="en-US" sz="900" dirty="0">
                <a:latin typeface="+mn-ea"/>
                <a:cs typeface="KoPubWorld돋움체 Medium"/>
              </a:rPr>
              <a:t>미참가자는 추후 역량강화 교육 신청 시 제재를 받을 수 있음</a:t>
            </a:r>
            <a:endParaRPr lang="en-US" altLang="ko-KR" sz="900" dirty="0">
              <a:latin typeface="+mn-ea"/>
              <a:cs typeface="KoPubWorld돋움체 Medium"/>
            </a:endParaRPr>
          </a:p>
        </p:txBody>
      </p:sp>
      <p:sp>
        <p:nvSpPr>
          <p:cNvPr id="10" name="사각형: 둥근 모서리 9"/>
          <p:cNvSpPr/>
          <p:nvPr/>
        </p:nvSpPr>
        <p:spPr>
          <a:xfrm>
            <a:off x="135364" y="2816829"/>
            <a:ext cx="875290" cy="390735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50" b="1" dirty="0">
                <a:latin typeface="+mn-ea"/>
                <a:cs typeface="KoPubWorld돋움체 Medium"/>
              </a:rPr>
              <a:t>교육장소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5409" y="2861995"/>
            <a:ext cx="5208486" cy="300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ko-KR" altLang="en-US" sz="1250" b="1" dirty="0" err="1">
                <a:latin typeface="+mn-ea"/>
                <a:cs typeface="KoPubWorld돋움체 Medium"/>
              </a:rPr>
              <a:t>비즈허브</a:t>
            </a:r>
            <a:r>
              <a:rPr lang="ko-KR" altLang="en-US" sz="1250" b="1" dirty="0">
                <a:latin typeface="+mn-ea"/>
                <a:cs typeface="KoPubWorld돋움체 Medium"/>
              </a:rPr>
              <a:t> 서울센터 </a:t>
            </a:r>
            <a:r>
              <a:rPr lang="en-US" altLang="ko-KR" sz="1250" dirty="0">
                <a:latin typeface="+mn-ea"/>
                <a:cs typeface="KoPubWorld돋움체 Medium"/>
              </a:rPr>
              <a:t>(</a:t>
            </a:r>
            <a:r>
              <a:rPr lang="ko-KR" altLang="en-US" sz="1250" dirty="0">
                <a:latin typeface="+mn-ea"/>
                <a:cs typeface="KoPubWorld돋움체 Medium"/>
              </a:rPr>
              <a:t>서울역 인근</a:t>
            </a:r>
            <a:r>
              <a:rPr lang="en-US" altLang="ko-KR" sz="1250" dirty="0">
                <a:latin typeface="+mn-ea"/>
                <a:cs typeface="KoPubWorld돋움체 Medium"/>
              </a:rPr>
              <a:t>)</a:t>
            </a:r>
          </a:p>
        </p:txBody>
      </p:sp>
      <p:sp>
        <p:nvSpPr>
          <p:cNvPr id="14" name="사각형: 둥근 모서리 13"/>
          <p:cNvSpPr/>
          <p:nvPr/>
        </p:nvSpPr>
        <p:spPr>
          <a:xfrm>
            <a:off x="135364" y="4806410"/>
            <a:ext cx="875290" cy="3810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50" b="1">
                <a:latin typeface="+mn-ea"/>
                <a:cs typeface="KoPubWorld돋움체 Medium"/>
              </a:rPr>
              <a:t>신청기간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05409" y="4841804"/>
            <a:ext cx="5208486" cy="300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ko-KR" sz="1250" b="1" dirty="0">
                <a:solidFill>
                  <a:srgbClr val="0070C0"/>
                </a:solidFill>
                <a:latin typeface="+mn-ea"/>
                <a:cs typeface="KoPubWorld돋움체 Medium"/>
              </a:rPr>
              <a:t>2023. 8. 10. (</a:t>
            </a:r>
            <a:r>
              <a:rPr lang="ko-KR" altLang="en-US" sz="1250" b="1" dirty="0">
                <a:solidFill>
                  <a:srgbClr val="0070C0"/>
                </a:solidFill>
                <a:latin typeface="+mn-ea"/>
                <a:cs typeface="KoPubWorld돋움체 Medium"/>
              </a:rPr>
              <a:t>목</a:t>
            </a:r>
            <a:r>
              <a:rPr lang="en-US" altLang="ko-KR" sz="1250" b="1" dirty="0">
                <a:solidFill>
                  <a:srgbClr val="0070C0"/>
                </a:solidFill>
                <a:latin typeface="+mn-ea"/>
                <a:cs typeface="KoPubWorld돋움체 Medium"/>
              </a:rPr>
              <a:t>) ~ 2023. 9. 4. (</a:t>
            </a:r>
            <a:r>
              <a:rPr lang="ko-KR" altLang="en-US" sz="1250" b="1" dirty="0">
                <a:solidFill>
                  <a:srgbClr val="0070C0"/>
                </a:solidFill>
                <a:latin typeface="+mn-ea"/>
                <a:cs typeface="KoPubWorld돋움체 Medium"/>
              </a:rPr>
              <a:t>월</a:t>
            </a:r>
            <a:r>
              <a:rPr lang="en-US" altLang="ko-KR" sz="1250" b="1" dirty="0">
                <a:solidFill>
                  <a:srgbClr val="0070C0"/>
                </a:solidFill>
                <a:latin typeface="+mn-ea"/>
                <a:cs typeface="KoPubWorld돋움체 Medium"/>
              </a:rPr>
              <a:t>) 14:00</a:t>
            </a:r>
          </a:p>
        </p:txBody>
      </p:sp>
      <p:sp>
        <p:nvSpPr>
          <p:cNvPr id="21" name="사각형: 둥근 모서리 20"/>
          <p:cNvSpPr/>
          <p:nvPr/>
        </p:nvSpPr>
        <p:spPr>
          <a:xfrm>
            <a:off x="135364" y="5870448"/>
            <a:ext cx="875290" cy="376642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50" b="1">
                <a:latin typeface="+mn-ea"/>
                <a:cs typeface="KoPubWorld돋움체 Medium"/>
              </a:rPr>
              <a:t>교육문의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05409" y="5776583"/>
            <a:ext cx="5208486" cy="755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000" dirty="0">
                <a:latin typeface="+mn-ea"/>
                <a:cs typeface="KoPubWorld돋움체 Medium"/>
              </a:rPr>
              <a:t>[</a:t>
            </a:r>
            <a:r>
              <a:rPr lang="ko-KR" altLang="en-US" sz="1000" b="1" dirty="0">
                <a:latin typeface="+mn-ea"/>
                <a:cs typeface="KoPubWorld돋움체 Medium"/>
              </a:rPr>
              <a:t>프로그램</a:t>
            </a:r>
            <a:r>
              <a:rPr lang="en-US" altLang="ko-KR" sz="1000" dirty="0">
                <a:latin typeface="+mn-ea"/>
                <a:cs typeface="KoPubWorld돋움체 Medium"/>
              </a:rPr>
              <a:t>] </a:t>
            </a:r>
            <a:r>
              <a:rPr lang="ko-KR" altLang="en-US" sz="1000" dirty="0">
                <a:latin typeface="+mn-ea"/>
                <a:cs typeface="KoPubWorld돋움체 Medium"/>
              </a:rPr>
              <a:t>성장사업처 사업팀 대리 김지훈 </a:t>
            </a:r>
            <a:r>
              <a:rPr lang="en-US" altLang="ko-KR" sz="1000" dirty="0">
                <a:latin typeface="+mn-ea"/>
                <a:cs typeface="KoPubWorld돋움체 Medium"/>
              </a:rPr>
              <a:t>(02-6953-2523)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00" dirty="0">
                <a:latin typeface="+mn-ea"/>
                <a:cs typeface="KoPubWorld돋움체 Medium"/>
              </a:rPr>
              <a:t>[</a:t>
            </a:r>
            <a:r>
              <a:rPr lang="ko-KR" altLang="en-US" sz="1000" b="1" dirty="0">
                <a:latin typeface="+mn-ea"/>
                <a:cs typeface="KoPubWorld돋움체 Medium"/>
              </a:rPr>
              <a:t>교육신청</a:t>
            </a:r>
            <a:r>
              <a:rPr lang="en-US" altLang="ko-KR" sz="1000" dirty="0">
                <a:latin typeface="+mn-ea"/>
                <a:cs typeface="KoPubWorld돋움체 Medium"/>
              </a:rPr>
              <a:t>] </a:t>
            </a:r>
            <a:r>
              <a:rPr lang="ko-KR" altLang="en-US" sz="1000" dirty="0">
                <a:latin typeface="+mn-ea"/>
                <a:cs typeface="KoPubWorld돋움체 Medium"/>
              </a:rPr>
              <a:t>원전기업지원센터 연구원 김지선 </a:t>
            </a:r>
            <a:r>
              <a:rPr lang="en-US" altLang="ko-KR" sz="1000" dirty="0">
                <a:latin typeface="+mn-ea"/>
                <a:cs typeface="KoPubWorld돋움체 Medium"/>
              </a:rPr>
              <a:t>(02-6953-2548)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00" dirty="0">
                <a:latin typeface="+mn-ea"/>
                <a:cs typeface="KoPubWorld돋움체 Medium"/>
              </a:rPr>
              <a:t>[</a:t>
            </a:r>
            <a:r>
              <a:rPr lang="ko-KR" altLang="en-US" sz="1000" b="1" dirty="0">
                <a:latin typeface="+mn-ea"/>
                <a:cs typeface="KoPubWorld돋움체 Medium"/>
              </a:rPr>
              <a:t>메일문의</a:t>
            </a:r>
            <a:r>
              <a:rPr lang="en-US" altLang="ko-KR" sz="1000" dirty="0">
                <a:latin typeface="+mn-ea"/>
                <a:cs typeface="KoPubWorld돋움체 Medium"/>
              </a:rPr>
              <a:t>] career@kaif.or.kr</a:t>
            </a:r>
            <a:endParaRPr lang="ko-KR" altLang="en-US" sz="1000" dirty="0">
              <a:latin typeface="+mn-ea"/>
              <a:cs typeface="KoPubWorld돋움체 Medium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05409" y="5177757"/>
            <a:ext cx="5343850" cy="544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latin typeface="맑은 고딕"/>
                <a:ea typeface="맑은 고딕"/>
                <a:cs typeface="KoPubWorld돋움체 Medium"/>
              </a:rPr>
              <a:t>① </a:t>
            </a:r>
            <a:r>
              <a:rPr lang="ko-KR" altLang="en-US" sz="1000" dirty="0">
                <a:latin typeface="+mn-ea"/>
                <a:cs typeface="KoPubWorld돋움체 Medium"/>
              </a:rPr>
              <a:t>원전기업지원센터</a:t>
            </a:r>
            <a:r>
              <a:rPr lang="en-US" altLang="ko-KR" sz="1000" dirty="0">
                <a:latin typeface="+mn-ea"/>
                <a:cs typeface="KoPubWorld돋움체 Medium"/>
              </a:rPr>
              <a:t>(nisp.kr)</a:t>
            </a:r>
            <a:r>
              <a:rPr lang="ko-KR" altLang="en-US" sz="1000" dirty="0">
                <a:latin typeface="+mn-ea"/>
                <a:cs typeface="KoPubWorld돋움체 Medium"/>
              </a:rPr>
              <a:t> 회원가입 →</a:t>
            </a:r>
            <a:r>
              <a:rPr lang="en-US" altLang="ko-KR" sz="1000" dirty="0">
                <a:latin typeface="+mn-ea"/>
                <a:cs typeface="KoPubWorld돋움체 Medium"/>
              </a:rPr>
              <a:t> ‘</a:t>
            </a:r>
            <a:r>
              <a:rPr lang="ko-KR" altLang="en-US" sz="1000" dirty="0">
                <a:latin typeface="+mn-ea"/>
                <a:cs typeface="KoPubWorld돋움체 Medium"/>
              </a:rPr>
              <a:t>역량강화</a:t>
            </a:r>
            <a:r>
              <a:rPr lang="en-US" altLang="ko-KR" sz="1000" dirty="0">
                <a:latin typeface="+mn-ea"/>
                <a:cs typeface="KoPubWorld돋움체 Medium"/>
              </a:rPr>
              <a:t>’</a:t>
            </a:r>
            <a:r>
              <a:rPr lang="ko-KR" altLang="en-US" sz="1000" dirty="0">
                <a:latin typeface="+mn-ea"/>
                <a:cs typeface="KoPubWorld돋움체 Medium"/>
              </a:rPr>
              <a:t> 메뉴 →</a:t>
            </a:r>
            <a:r>
              <a:rPr lang="en-US" altLang="ko-KR" sz="1000" dirty="0">
                <a:latin typeface="+mn-ea"/>
                <a:cs typeface="KoPubWorld돋움체 Medium"/>
              </a:rPr>
              <a:t> </a:t>
            </a:r>
            <a:r>
              <a:rPr lang="ko-KR" altLang="en-US" sz="1000" b="1" dirty="0">
                <a:solidFill>
                  <a:schemeClr val="accent1"/>
                </a:solidFill>
                <a:latin typeface="+mn-ea"/>
                <a:cs typeface="KoPubWorld돋움체 Medium"/>
              </a:rPr>
              <a:t>경력인력</a:t>
            </a:r>
            <a:r>
              <a:rPr lang="en-US" altLang="ko-KR" sz="1000" b="1" dirty="0">
                <a:solidFill>
                  <a:schemeClr val="accent1"/>
                </a:solidFill>
                <a:latin typeface="+mn-ea"/>
                <a:cs typeface="KoPubWorld돋움체 Medium"/>
              </a:rPr>
              <a:t> </a:t>
            </a:r>
            <a:r>
              <a:rPr lang="ko-KR" altLang="en-US" sz="1000" b="1" dirty="0">
                <a:solidFill>
                  <a:schemeClr val="accent1"/>
                </a:solidFill>
                <a:latin typeface="+mn-ea"/>
                <a:cs typeface="KoPubWorld돋움체 Medium"/>
              </a:rPr>
              <a:t>등록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00" dirty="0">
                <a:latin typeface="맑은 고딕"/>
                <a:ea typeface="맑은 고딕"/>
                <a:cs typeface="KoPubWorld돋움체 Medium"/>
              </a:rPr>
              <a:t>② </a:t>
            </a:r>
            <a:r>
              <a:rPr lang="ko-KR" altLang="en-US" sz="1000" dirty="0">
                <a:latin typeface="+mn-ea"/>
                <a:cs typeface="KoPubWorld돋움체 Medium"/>
              </a:rPr>
              <a:t>승인완료 확인 후 →</a:t>
            </a:r>
            <a:r>
              <a:rPr lang="en-US" altLang="ko-KR" sz="1000" dirty="0">
                <a:latin typeface="+mn-ea"/>
                <a:cs typeface="KoPubWorld돋움체 Medium"/>
              </a:rPr>
              <a:t>’</a:t>
            </a:r>
            <a:r>
              <a:rPr lang="ko-KR" altLang="en-US" sz="1000" dirty="0">
                <a:latin typeface="+mn-ea"/>
                <a:cs typeface="KoPubWorld돋움체 Medium"/>
              </a:rPr>
              <a:t>역량강화 </a:t>
            </a:r>
            <a:r>
              <a:rPr lang="en-US" altLang="ko-KR" sz="1000" dirty="0">
                <a:latin typeface="+mn-ea"/>
                <a:cs typeface="KoPubWorld돋움체 Medium"/>
              </a:rPr>
              <a:t>- </a:t>
            </a:r>
            <a:r>
              <a:rPr lang="ko-KR" altLang="en-US" sz="1000" dirty="0">
                <a:latin typeface="+mn-ea"/>
                <a:cs typeface="KoPubWorld돋움체 Medium"/>
              </a:rPr>
              <a:t>교육일정</a:t>
            </a:r>
            <a:r>
              <a:rPr lang="en-US" altLang="ko-KR" sz="1000" dirty="0">
                <a:latin typeface="+mn-ea"/>
                <a:cs typeface="KoPubWorld돋움체 Medium"/>
              </a:rPr>
              <a:t>’ </a:t>
            </a:r>
            <a:r>
              <a:rPr lang="ko-KR" altLang="en-US" sz="1000" dirty="0">
                <a:latin typeface="+mn-ea"/>
                <a:cs typeface="KoPubWorld돋움체 Medium"/>
              </a:rPr>
              <a:t>→</a:t>
            </a:r>
            <a:r>
              <a:rPr lang="en-US" altLang="ko-KR" sz="1000" dirty="0">
                <a:latin typeface="+mn-ea"/>
                <a:cs typeface="KoPubWorld돋움체 Medium"/>
              </a:rPr>
              <a:t> </a:t>
            </a:r>
            <a:r>
              <a:rPr lang="ko-KR" altLang="en-US" sz="1000" dirty="0">
                <a:latin typeface="+mn-ea"/>
                <a:cs typeface="KoPubWorld돋움체 Medium"/>
              </a:rPr>
              <a:t>교육신청</a:t>
            </a:r>
            <a:endParaRPr lang="en-US" altLang="ko-KR" sz="1000" dirty="0">
              <a:latin typeface="+mn-ea"/>
              <a:cs typeface="KoPubWorld돋움체 Medium"/>
            </a:endParaRPr>
          </a:p>
        </p:txBody>
      </p:sp>
      <p:sp>
        <p:nvSpPr>
          <p:cNvPr id="23" name="사각형: 둥근 모서리 22"/>
          <p:cNvSpPr/>
          <p:nvPr/>
        </p:nvSpPr>
        <p:spPr>
          <a:xfrm>
            <a:off x="135364" y="2309732"/>
            <a:ext cx="875290" cy="39743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50" b="1">
                <a:latin typeface="+mn-ea"/>
                <a:cs typeface="KoPubWorld돋움체 Medium"/>
              </a:rPr>
              <a:t>교육기간</a:t>
            </a:r>
          </a:p>
        </p:txBody>
      </p:sp>
      <p:sp>
        <p:nvSpPr>
          <p:cNvPr id="24" name="사각형: 둥근 모서리 23"/>
          <p:cNvSpPr/>
          <p:nvPr/>
        </p:nvSpPr>
        <p:spPr>
          <a:xfrm>
            <a:off x="135364" y="5292751"/>
            <a:ext cx="875290" cy="3810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50" b="1">
                <a:latin typeface="+mn-ea"/>
                <a:cs typeface="KoPubWorld돋움체 Medium"/>
              </a:rPr>
              <a:t>신청방법</a:t>
            </a:r>
          </a:p>
        </p:txBody>
      </p:sp>
      <p:sp>
        <p:nvSpPr>
          <p:cNvPr id="26" name="사각형: 둥근 모서리 25"/>
          <p:cNvSpPr/>
          <p:nvPr/>
        </p:nvSpPr>
        <p:spPr>
          <a:xfrm>
            <a:off x="135364" y="6429438"/>
            <a:ext cx="875290" cy="376642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50" b="1">
                <a:latin typeface="+mn-ea"/>
                <a:cs typeface="KoPubWorld돋움체 Medium"/>
              </a:rPr>
              <a:t>프로그램</a:t>
            </a:r>
          </a:p>
        </p:txBody>
      </p:sp>
      <p:sp>
        <p:nvSpPr>
          <p:cNvPr id="3" name="사각형: 둥근 모서리 2"/>
          <p:cNvSpPr/>
          <p:nvPr/>
        </p:nvSpPr>
        <p:spPr>
          <a:xfrm>
            <a:off x="135364" y="4304155"/>
            <a:ext cx="875290" cy="39743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50" b="1">
                <a:latin typeface="+mn-ea"/>
                <a:cs typeface="KoPubWorld돋움체 Medium"/>
              </a:rPr>
              <a:t>교 육 비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5409" y="4357257"/>
            <a:ext cx="5208486" cy="472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ko-KR" altLang="en-US" sz="1250" b="1" dirty="0">
                <a:solidFill>
                  <a:srgbClr val="0070C0"/>
                </a:solidFill>
                <a:latin typeface="+mn-ea"/>
                <a:cs typeface="KoPubWorld돋움체 Medium"/>
              </a:rPr>
              <a:t>무료</a:t>
            </a:r>
            <a:endParaRPr lang="en-US" altLang="ko-KR" sz="1250" b="1" dirty="0">
              <a:solidFill>
                <a:srgbClr val="0070C0"/>
              </a:solidFill>
              <a:latin typeface="+mn-ea"/>
              <a:cs typeface="KoPubWorld돋움체 Medium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900" dirty="0">
                <a:solidFill>
                  <a:prstClr val="black"/>
                </a:solidFill>
                <a:latin typeface="+mn-ea"/>
                <a:cs typeface="KoPubWorld돋움체 Medium"/>
              </a:rPr>
              <a:t>(</a:t>
            </a:r>
            <a:r>
              <a:rPr lang="ko-KR" altLang="en-US" sz="900" dirty="0">
                <a:solidFill>
                  <a:prstClr val="black"/>
                </a:solidFill>
                <a:latin typeface="+mn-ea"/>
                <a:cs typeface="KoPubWorld돋움체 Medium"/>
              </a:rPr>
              <a:t>제공</a:t>
            </a:r>
            <a:r>
              <a:rPr lang="en-US" altLang="ko-KR" sz="900" dirty="0">
                <a:solidFill>
                  <a:prstClr val="black"/>
                </a:solidFill>
                <a:latin typeface="+mn-ea"/>
                <a:cs typeface="KoPubWorld돋움체 Medium"/>
              </a:rPr>
              <a:t>) </a:t>
            </a:r>
            <a:r>
              <a:rPr lang="ko-KR" altLang="en-US" sz="900" dirty="0">
                <a:solidFill>
                  <a:prstClr val="black"/>
                </a:solidFill>
                <a:latin typeface="+mn-ea"/>
                <a:cs typeface="KoPubWorld돋움체 Medium"/>
              </a:rPr>
              <a:t>교재</a:t>
            </a:r>
            <a:r>
              <a:rPr lang="en-US" altLang="ko-KR" sz="900" dirty="0">
                <a:solidFill>
                  <a:prstClr val="black"/>
                </a:solidFill>
                <a:latin typeface="+mn-ea"/>
                <a:cs typeface="KoPubWorld돋움체 Medium"/>
              </a:rPr>
              <a:t>, </a:t>
            </a:r>
            <a:r>
              <a:rPr lang="ko-KR" altLang="en-US" sz="900" dirty="0">
                <a:solidFill>
                  <a:prstClr val="black"/>
                </a:solidFill>
                <a:latin typeface="+mn-ea"/>
                <a:cs typeface="KoPubWorld돋움체 Medium"/>
              </a:rPr>
              <a:t>식사 </a:t>
            </a:r>
            <a:r>
              <a:rPr lang="en-US" altLang="ko-KR" sz="900" dirty="0">
                <a:solidFill>
                  <a:prstClr val="black"/>
                </a:solidFill>
                <a:latin typeface="+mn-ea"/>
                <a:cs typeface="KoPubWorld돋움체 Medium"/>
              </a:rPr>
              <a:t>/ (</a:t>
            </a:r>
            <a:r>
              <a:rPr lang="ko-KR" altLang="en-US" sz="900" dirty="0" err="1">
                <a:solidFill>
                  <a:prstClr val="black"/>
                </a:solidFill>
                <a:latin typeface="+mn-ea"/>
                <a:cs typeface="KoPubWorld돋움체 Medium"/>
              </a:rPr>
              <a:t>미제공</a:t>
            </a:r>
            <a:r>
              <a:rPr lang="en-US" altLang="ko-KR" sz="900" dirty="0">
                <a:solidFill>
                  <a:prstClr val="black"/>
                </a:solidFill>
                <a:latin typeface="+mn-ea"/>
                <a:cs typeface="KoPubWorld돋움체 Medium"/>
              </a:rPr>
              <a:t>) </a:t>
            </a:r>
            <a:r>
              <a:rPr lang="ko-KR" altLang="en-US" sz="900" dirty="0">
                <a:solidFill>
                  <a:prstClr val="black"/>
                </a:solidFill>
                <a:latin typeface="+mn-ea"/>
                <a:cs typeface="KoPubWorld돋움체 Medium"/>
              </a:rPr>
              <a:t>숙박비 등 </a:t>
            </a:r>
            <a:r>
              <a:rPr lang="ko-KR" altLang="en-US" sz="900" dirty="0" err="1">
                <a:solidFill>
                  <a:prstClr val="black"/>
                </a:solidFill>
                <a:latin typeface="+mn-ea"/>
                <a:cs typeface="KoPubWorld돋움체 Medium"/>
              </a:rPr>
              <a:t>출장여비</a:t>
            </a:r>
            <a:endParaRPr lang="ko-KR" altLang="en-US" sz="900" dirty="0">
              <a:solidFill>
                <a:prstClr val="black"/>
              </a:solidFill>
              <a:latin typeface="+mn-ea"/>
              <a:cs typeface="KoPubWorld돋움체 Mediu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87" y="9276102"/>
            <a:ext cx="3875088" cy="218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900">
                <a:latin typeface="+mn-ea"/>
              </a:rPr>
              <a:t>※ </a:t>
            </a:r>
            <a:r>
              <a:rPr lang="ko-KR" altLang="en-US" sz="900">
                <a:latin typeface="+mn-ea"/>
              </a:rPr>
              <a:t>교육일정 및 강의내용은 기관의 사정에 따라 변경될 수 있음</a:t>
            </a:r>
          </a:p>
        </p:txBody>
      </p:sp>
      <p:sp>
        <p:nvSpPr>
          <p:cNvPr id="13" name="사각형: 둥근 모서리 12"/>
          <p:cNvSpPr/>
          <p:nvPr/>
        </p:nvSpPr>
        <p:spPr>
          <a:xfrm>
            <a:off x="135364" y="1822676"/>
            <a:ext cx="875290" cy="402401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50" b="1">
                <a:latin typeface="+mn-ea"/>
                <a:cs typeface="KoPubWorld돋움체 Medium"/>
              </a:rPr>
              <a:t>교 육 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05409" y="1891994"/>
            <a:ext cx="5016137" cy="284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1250" b="1" dirty="0">
                <a:latin typeface="+mn-ea"/>
              </a:rPr>
              <a:t>원전해체 기본과정 </a:t>
            </a:r>
            <a:r>
              <a:rPr lang="en-US" altLang="ko-KR" sz="1250" b="1" dirty="0">
                <a:latin typeface="+mn-ea"/>
              </a:rPr>
              <a:t>(2</a:t>
            </a:r>
            <a:r>
              <a:rPr lang="ko-KR" altLang="en-US" sz="1250" b="1" dirty="0">
                <a:latin typeface="+mn-ea"/>
              </a:rPr>
              <a:t>차</a:t>
            </a:r>
            <a:r>
              <a:rPr lang="en-US" altLang="ko-KR" sz="1250" b="1" dirty="0">
                <a:latin typeface="+mn-ea"/>
              </a:rPr>
              <a:t>)</a:t>
            </a: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692705"/>
              </p:ext>
            </p:extLst>
          </p:nvPr>
        </p:nvGraphicFramePr>
        <p:xfrm>
          <a:off x="109570" y="6912616"/>
          <a:ext cx="6262454" cy="2327532"/>
        </p:xfrm>
        <a:graphic>
          <a:graphicData uri="http://schemas.openxmlformats.org/drawingml/2006/table">
            <a:tbl>
              <a:tblPr/>
              <a:tblGrid>
                <a:gridCol w="98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6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562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b="1" u="none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 자</a:t>
                      </a:r>
                      <a:endParaRPr lang="ko-KR" altLang="en-US" sz="1100" b="1" u="none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374" marR="36374" marT="10056" marB="10056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8035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100" b="1" u="none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KoPubWorld돋움체 Medium"/>
                        </a:rPr>
                        <a:t>교육내용</a:t>
                      </a:r>
                    </a:p>
                  </a:txBody>
                  <a:tcPr marL="36374" marR="36374" marT="10056" marB="10056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990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b="1" u="none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KoPubWorld돋움체 Medium"/>
                        </a:rPr>
                        <a:t>9. 11. (</a:t>
                      </a:r>
                      <a:r>
                        <a:rPr lang="ko-KR" altLang="en-US" sz="1100" b="1" u="none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KoPubWorld돋움체 Medium"/>
                        </a:rPr>
                        <a:t>월</a:t>
                      </a:r>
                      <a:r>
                        <a:rPr lang="en-US" altLang="ko-KR" sz="1100" b="1" u="none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KoPubWorld돋움체 Medium"/>
                        </a:rPr>
                        <a:t>)</a:t>
                      </a:r>
                    </a:p>
                  </a:txBody>
                  <a:tcPr marL="36374" marR="36374" marT="10056" marB="10056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국내외 원전해체 사례분석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국내 원전해체 사업 추진현황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 latinLnBrk="0">
                        <a:lnSpc>
                          <a:spcPct val="150000"/>
                        </a:lnSpc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원전해체 인허가 및 안전규제 동향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경수로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중수로 </a:t>
                      </a: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사용후핵연료의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특성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374" marR="36374" marT="10056" marB="10056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990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b="1" u="none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KoPubWorld돋움체 Medium"/>
                        </a:rPr>
                        <a:t>9. 12. (</a:t>
                      </a:r>
                      <a:r>
                        <a:rPr lang="ko-KR" altLang="en-US" sz="1100" b="1" u="none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KoPubWorld돋움체 Medium"/>
                        </a:rPr>
                        <a:t>화</a:t>
                      </a:r>
                      <a:r>
                        <a:rPr lang="en-US" altLang="ko-KR" sz="1100" b="1" u="none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KoPubWorld돋움체 Medium"/>
                        </a:rPr>
                        <a:t>)</a:t>
                      </a:r>
                    </a:p>
                  </a:txBody>
                  <a:tcPr marL="36374" marR="36374" marT="10056" marB="10056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해외 원전해체 동향 분석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부지 및 환경복원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해체 엔지니어링 기술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 latinLnBrk="0">
                        <a:lnSpc>
                          <a:spcPct val="150000"/>
                        </a:lnSpc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원격제어기술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원전해체 작업자 방사선 안전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제염기술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화학적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기계적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6374" marR="36374" marT="10056" marB="10056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990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b="1" u="none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KoPubWorld돋움체 Medium"/>
                        </a:rPr>
                        <a:t>9. 13. (</a:t>
                      </a:r>
                      <a:r>
                        <a:rPr lang="ko-KR" altLang="en-US" sz="1100" b="1" u="none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KoPubWorld돋움체 Medium"/>
                        </a:rPr>
                        <a:t>수</a:t>
                      </a:r>
                      <a:r>
                        <a:rPr lang="en-US" altLang="ko-KR" sz="1100" b="1" u="none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KoPubWorld돋움체 Medium"/>
                        </a:rPr>
                        <a:t>)</a:t>
                      </a:r>
                    </a:p>
                  </a:txBody>
                  <a:tcPr marL="36374" marR="36374" marT="10056" marB="10056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해체폐기물 처리 및 처분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감용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재활용 포함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절단 및 철거기술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해체 비용평가 및 사업관리 기술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374" marR="36374" marT="10056" marB="10056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05409" y="2345047"/>
            <a:ext cx="5208486" cy="300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ko-KR" sz="1250" b="1" dirty="0">
                <a:latin typeface="+mn-ea"/>
                <a:cs typeface="KoPubWorld돋움체 Medium"/>
              </a:rPr>
              <a:t>2023. 9. 11. (</a:t>
            </a:r>
            <a:r>
              <a:rPr lang="ko-KR" altLang="en-US" sz="1250" b="1" dirty="0">
                <a:latin typeface="+mn-ea"/>
                <a:cs typeface="KoPubWorld돋움체 Medium"/>
              </a:rPr>
              <a:t>월</a:t>
            </a:r>
            <a:r>
              <a:rPr lang="en-US" altLang="ko-KR" sz="1250" b="1" dirty="0">
                <a:latin typeface="+mn-ea"/>
                <a:cs typeface="KoPubWorld돋움체 Medium"/>
              </a:rPr>
              <a:t>) ~ 9. 13. (</a:t>
            </a:r>
            <a:r>
              <a:rPr lang="ko-KR" altLang="en-US" sz="1250" b="1" dirty="0">
                <a:latin typeface="+mn-ea"/>
                <a:cs typeface="KoPubWorld돋움체 Medium"/>
              </a:rPr>
              <a:t>수</a:t>
            </a:r>
            <a:r>
              <a:rPr lang="en-US" altLang="ko-KR" sz="1250" b="1" dirty="0">
                <a:latin typeface="+mn-ea"/>
                <a:cs typeface="KoPubWorld돋움체 Medium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2000000000000000000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2000000000000000000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00000000000000000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00000000000000000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306</Words>
  <Application>Microsoft Office PowerPoint</Application>
  <PresentationFormat>사용자 지정</PresentationFormat>
  <Paragraphs>38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나눔스퀘어_ac ExtraBold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Global Cooperation</dc:creator>
  <cp:lastModifiedBy>Future Strategy2</cp:lastModifiedBy>
  <cp:revision>6</cp:revision>
  <dcterms:created xsi:type="dcterms:W3CDTF">2022-02-18T06:49:09Z</dcterms:created>
  <dcterms:modified xsi:type="dcterms:W3CDTF">2023-08-22T01:47:15Z</dcterms:modified>
  <cp:version>1000.0000.01</cp:version>
</cp:coreProperties>
</file>